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90" r:id="rId7"/>
    <p:sldId id="264" r:id="rId8"/>
    <p:sldId id="285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87" r:id="rId18"/>
    <p:sldId id="289" r:id="rId19"/>
    <p:sldId id="291" r:id="rId20"/>
    <p:sldId id="292" r:id="rId21"/>
    <p:sldId id="293" r:id="rId22"/>
    <p:sldId id="286" r:id="rId23"/>
    <p:sldId id="283" r:id="rId24"/>
    <p:sldId id="288" r:id="rId25"/>
    <p:sldId id="284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udesarrollo.es/" TargetMode="External"/><Relationship Id="rId2" Type="http://schemas.openxmlformats.org/officeDocument/2006/relationships/hyperlink" Target="mailto:audesarrollo@yahoo.es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764584" y="893396"/>
            <a:ext cx="8001000" cy="120739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s-ES" sz="6000" b="1" dirty="0" smtClean="0">
                <a:solidFill>
                  <a:srgbClr val="FFFF00"/>
                </a:solidFill>
              </a:rPr>
              <a:t>          </a:t>
            </a:r>
            <a:br>
              <a:rPr lang="es-ES" sz="6000" b="1" dirty="0" smtClean="0">
                <a:solidFill>
                  <a:srgbClr val="FFFF00"/>
                </a:solidFill>
              </a:rPr>
            </a:br>
            <a:r>
              <a:rPr lang="es-ES" sz="6000" b="1" dirty="0">
                <a:solidFill>
                  <a:srgbClr val="FFFF00"/>
                </a:solidFill>
              </a:rPr>
              <a:t> </a:t>
            </a:r>
            <a:r>
              <a:rPr lang="es-ES" sz="6000" b="1" dirty="0" smtClean="0">
                <a:solidFill>
                  <a:srgbClr val="FFFF00"/>
                </a:solidFill>
              </a:rPr>
              <a:t>          </a:t>
            </a:r>
            <a:r>
              <a:rPr lang="es-ES" sz="4400" b="1" dirty="0" smtClean="0">
                <a:solidFill>
                  <a:srgbClr val="002060"/>
                </a:solidFill>
              </a:rPr>
              <a:t>PROYECTO</a:t>
            </a:r>
            <a:r>
              <a:rPr lang="es-ES" sz="4400" b="1" dirty="0" smtClean="0">
                <a:solidFill>
                  <a:srgbClr val="FFFF00"/>
                </a:solidFill>
              </a:rPr>
              <a:t/>
            </a:r>
            <a:br>
              <a:rPr lang="es-ES" sz="4400" b="1" dirty="0" smtClean="0">
                <a:solidFill>
                  <a:srgbClr val="FFFF00"/>
                </a:solidFill>
              </a:rPr>
            </a:br>
            <a:endParaRPr lang="es-ES" sz="4400" dirty="0">
              <a:solidFill>
                <a:srgbClr val="FFFF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43674" y="1670108"/>
            <a:ext cx="8704486" cy="1947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ES" sz="5400" b="1" dirty="0" smtClean="0">
                <a:solidFill>
                  <a:srgbClr val="FFFF00"/>
                </a:solidFill>
              </a:rPr>
              <a:t>“Universidad para el Desarrollo de África”</a:t>
            </a:r>
            <a:endParaRPr lang="es-ES" sz="5400" b="1" dirty="0">
              <a:solidFill>
                <a:srgbClr val="FFFF00"/>
              </a:solidFill>
            </a:endParaRPr>
          </a:p>
        </p:txBody>
      </p:sp>
      <p:pic>
        <p:nvPicPr>
          <p:cNvPr id="18" name="Picture 2" descr="http://www.anodiplac.com/wp-content/uploads/2014/10/Nuestro-Compromi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25177" y="3790455"/>
            <a:ext cx="3067545" cy="306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upo 18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20" name="Triángulo isósceles 19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1" name="Triángulo isósceles 20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2" name="Triángulo isósceles 21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3" name="Triángulo isósceles 22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4" name="Triángulo isósceles 23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5" name="Triángulo isósceles 24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38298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70935" y="128437"/>
            <a:ext cx="11395494" cy="33855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ESTUDIANTE-BENEFICIARIO</a:t>
            </a:r>
          </a:p>
          <a:p>
            <a:endParaRPr lang="es-ES" b="1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Alumno que,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reuniendo las condiciones académicas para el acceso a estudios </a:t>
            </a: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universitarios, es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financiado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por la Asociación por carecer de medios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materiales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y adquiere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el compromiso de retornar la ayuda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incorporándose a la Asociación como socio-graduado.</a:t>
            </a:r>
            <a:endParaRPr lang="es-ES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1" name="10 Imagen" descr="lab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529" y="3529610"/>
            <a:ext cx="5735847" cy="332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873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6815" y="241493"/>
            <a:ext cx="7384211" cy="58477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SOCIO-GRADUADO</a:t>
            </a:r>
          </a:p>
          <a:p>
            <a:endParaRPr lang="es-ES" b="1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Estudiante-beneficiario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que ha finalizado sus estudios universitarios, ha comenzado su vida laboral y ha adquirido la condición de socio de la </a:t>
            </a: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Asociación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,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con una </a:t>
            </a:r>
            <a:r>
              <a:rPr lang="es-ES" sz="3200" b="1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cuota de </a:t>
            </a:r>
            <a:r>
              <a:rPr lang="es-ES" sz="3200" b="1" u="sng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10 euros </a:t>
            </a: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mensuales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por el tiempo mínimo necesario para que la suma de sus cuotas alcance el importe total recibido por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financiación de sus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estudios.</a:t>
            </a:r>
            <a:endParaRPr lang="es-ES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8" name="17 Imagen" descr="IMG-20170321-WA0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838" y="229266"/>
            <a:ext cx="3272713" cy="466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61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41131" y="198590"/>
            <a:ext cx="10237076" cy="4673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DONACIONES Y SUVENCIONES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s-ES" b="1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Donaciones</a:t>
            </a: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Cantidades </a:t>
            </a:r>
            <a:r>
              <a:rPr lang="es-ES" sz="28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percibidas por la Asociación en este concepto procedente de personas físicas o jurídicas, </a:t>
            </a: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tanto públicas como </a:t>
            </a:r>
            <a:r>
              <a:rPr lang="es-ES" sz="28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privadas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3200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Subvenciones</a:t>
            </a:r>
            <a:r>
              <a:rPr lang="es-ES" sz="3200" b="1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Cantidades </a:t>
            </a:r>
            <a:r>
              <a:rPr lang="es-ES" sz="28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percibidas por la Asociación en este concepto procedente de las Administraciones públicas nacionales (General del Estado, Autonómica y </a:t>
            </a: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Local), comunitarias</a:t>
            </a:r>
            <a:r>
              <a:rPr lang="es-ES" sz="28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 extranjeras.</a:t>
            </a:r>
            <a:endParaRPr lang="es-ES" sz="28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http://pixabay.com/static/uploads/photo/2012/04/24/23/44/euro-41188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7456" y="4979514"/>
            <a:ext cx="1489477" cy="16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371654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399166" y="442469"/>
            <a:ext cx="8440104" cy="32663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COPAGO</a:t>
            </a: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es-ES" b="1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Contribución de la familia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del estudiante-beneficiario para completar la ayuda recibida de la Asociación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(alojamiento, comida, ropa, </a:t>
            </a:r>
            <a:r>
              <a:rPr lang="es-ES" sz="3200" dirty="0" err="1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etc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s-ES" sz="32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10 Imagen" descr="igihumbi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016" y="4038690"/>
            <a:ext cx="3819332" cy="1957407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2400496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38943" y="232236"/>
            <a:ext cx="9520151" cy="4342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RETORNO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s-ES" sz="2000" b="1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Devolución del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importe de la financiación recibida por los estudiantes-beneficiarios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 de cuota de </a:t>
            </a: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socio-graduado</a:t>
            </a: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durante el tiempo necesario hasta llegar a un importe igual a la cantidad recibida en la financiación que recibió.</a:t>
            </a:r>
            <a:endParaRPr lang="es-ES" sz="32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4" name="Triángulo isósceles 3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5" name="Triángulo isósceles 4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6" name="Triángulo isósceles 5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7" name="Triángulo isósceles 6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8" name="Triángulo isósceles 7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9" name="Triángulo isósceles 8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026" name="Picture 2" descr="http://www.piensaesgratis.com/wp-content/uploads/2014/12/boomer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59946" y="4482780"/>
            <a:ext cx="2418632" cy="18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447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8407" y="107596"/>
            <a:ext cx="11628407" cy="3788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SOLIDARIA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s-ES" b="1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Tanto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estudiantes-beneficiarios, durante sus estudios universitarios, como cuando se incorporen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la Asociación en la condición de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socios-graduados, </a:t>
            </a:r>
            <a:r>
              <a:rPr lang="es-ES" sz="3200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recibirán la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formación solidaria</a:t>
            </a:r>
            <a:r>
              <a:rPr lang="es-ES" sz="3200" b="1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necesaria para impregnar de este espíritu a todo el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 favorecer el autodesarrollo.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4" name="Triángulo isósceles 3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5" name="Triángulo isósceles 4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6" name="Triángulo isósceles 5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7" name="Triángulo isósceles 6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8" name="Triángulo isósceles 7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9" name="Triángulo isósceles 8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2" name="11 Imagen" descr="IMG-20170501-WA00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854" y="3778035"/>
            <a:ext cx="5478060" cy="307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745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82113" y="291113"/>
            <a:ext cx="10542617" cy="4380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2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COMPROMISO</a:t>
            </a:r>
            <a:endParaRPr lang="es-ES" sz="3200" b="1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éxito del modelo se basa en el cumplimiento del compromiso </a:t>
            </a: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solidario adquirido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tanto de los socios-protectores como de los socios-graduados</a:t>
            </a:r>
            <a:r>
              <a:rPr lang="es-ES" sz="3200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3200" dirty="0" smtClean="0">
              <a:solidFill>
                <a:srgbClr val="FF00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 algn="just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ES" sz="3200" dirty="0" smtClean="0">
                <a:solidFill>
                  <a:srgbClr val="FFFF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800" dirty="0" smtClean="0">
                <a:solidFill>
                  <a:srgbClr val="FFFF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Importante que haya compromiso de socios antes de elegir al estudiante beneficiario.</a:t>
            </a:r>
          </a:p>
          <a:p>
            <a:pPr lvl="1" algn="just">
              <a:lnSpc>
                <a:spcPct val="106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Importante que el estudiante firme su compromiso de devolver el dinero una vez finalice los estudios.</a:t>
            </a:r>
            <a:endParaRPr lang="es-ES" sz="28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www.anodiplac.com/wp-content/uploads/2014/10/Nuestro-Compromis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42178" y="4585151"/>
            <a:ext cx="1794469" cy="179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1371228" y="6225049"/>
            <a:ext cx="8345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dirty="0" smtClean="0"/>
              <a:t>¡ el cumplimiento del compromiso es esencial !</a:t>
            </a:r>
            <a:endParaRPr lang="es-ES" sz="2800" i="1" dirty="0"/>
          </a:p>
        </p:txBody>
      </p:sp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18455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03850" y="316663"/>
            <a:ext cx="10998678" cy="4412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SELECCIÓN, SEGUIMIENTO Y CONTROL</a:t>
            </a:r>
            <a:endParaRPr lang="es-ES" sz="2800" b="1" dirty="0">
              <a:solidFill>
                <a:srgbClr val="00206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La </a:t>
            </a:r>
            <a:r>
              <a:rPr lang="es-ES" sz="3200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selección de alumnos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su seguimiento y control ayudas, se realizará en destino, por un </a:t>
            </a:r>
            <a:r>
              <a:rPr lang="es-ES" sz="3200" u="sng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grupo de tres personas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elegidos por el </a:t>
            </a:r>
            <a:r>
              <a:rPr lang="es-ES" sz="3200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Arzobispado de Kigali</a:t>
            </a:r>
            <a:r>
              <a:rPr lang="es-ES" sz="3200" u="sng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actuarán por delegación de la Asociación y estará en contacto permanente con la dirección de la misma. 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s-ES" sz="3200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ES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8" name="17 Imagen" descr="comité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416" y="3634554"/>
            <a:ext cx="4419037" cy="322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197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1576" y="387427"/>
            <a:ext cx="10279117" cy="5478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Criterios de selección de estudiantes-beneficiarios</a:t>
            </a:r>
          </a:p>
          <a:p>
            <a:endParaRPr lang="es-ES" b="1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</a:rPr>
              <a:t>- Aprovechamiento académico durante los estudios de bachillerato.</a:t>
            </a:r>
          </a:p>
          <a:p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</a:rPr>
              <a:t>-Voluntad y disposición para hacer una carrera universitaria.</a:t>
            </a:r>
          </a:p>
          <a:p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</a:rPr>
              <a:t>-Recursos familiares insuficientes para hacer frente a los gastos académicos.</a:t>
            </a:r>
          </a:p>
          <a:p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</a:rPr>
              <a:t>-Recursos familiares y disposición de la familia para asumir los gastos de vestido y manutención durante los estudios.</a:t>
            </a:r>
          </a:p>
          <a:p>
            <a:endParaRPr lang="es-ES" sz="3200" dirty="0" smtClean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pPr marL="457200" indent="-457200">
              <a:buFontTx/>
              <a:buChar char="-"/>
            </a:pPr>
            <a:endParaRPr lang="es-ES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29741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01576" y="120008"/>
            <a:ext cx="10279117" cy="27699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Actualidad </a:t>
            </a:r>
          </a:p>
          <a:p>
            <a:endParaRPr lang="es-ES" b="1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pPr marL="457200" indent="-457200">
              <a:buFontTx/>
              <a:buChar char="-"/>
            </a:pPr>
            <a:r>
              <a:rPr lang="es-ES" sz="2800" b="1" u="sng" dirty="0" smtClean="0">
                <a:solidFill>
                  <a:srgbClr val="FFFF00"/>
                </a:solidFill>
                <a:latin typeface="Century" panose="02040604050505020304" pitchFamily="18" charset="0"/>
              </a:rPr>
              <a:t>20 estudiantes-beneficiarios </a:t>
            </a:r>
            <a:r>
              <a:rPr lang="es-ES" sz="2800" dirty="0" smtClean="0">
                <a:solidFill>
                  <a:srgbClr val="FFFF00"/>
                </a:solidFill>
                <a:latin typeface="Century" panose="02040604050505020304" pitchFamily="18" charset="0"/>
              </a:rPr>
              <a:t>están cursando sus estudios universitarios en Ruanda.</a:t>
            </a:r>
          </a:p>
          <a:p>
            <a:endParaRPr lang="es-ES" sz="3200" dirty="0" smtClean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pPr marL="457200" indent="-457200">
              <a:buFontTx/>
              <a:buChar char="-"/>
            </a:pPr>
            <a:endParaRPr lang="es-ES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20" name="19 Imagen" descr="julio 20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872" y="1905117"/>
            <a:ext cx="8420547" cy="495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75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055475" y="1323327"/>
            <a:ext cx="504496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ES" sz="4000" b="1" dirty="0" err="1" smtClean="0">
                <a:solidFill>
                  <a:srgbClr val="002060"/>
                </a:solidFill>
              </a:rPr>
              <a:t>Gaetan</a:t>
            </a:r>
            <a:r>
              <a:rPr lang="es-ES" sz="4000" b="1" dirty="0" smtClean="0">
                <a:solidFill>
                  <a:srgbClr val="002060"/>
                </a:solidFill>
              </a:rPr>
              <a:t> </a:t>
            </a:r>
            <a:r>
              <a:rPr lang="es-ES" sz="4000" b="1" dirty="0" err="1" smtClean="0">
                <a:solidFill>
                  <a:srgbClr val="002060"/>
                </a:solidFill>
              </a:rPr>
              <a:t>Kabasha</a:t>
            </a:r>
            <a:endParaRPr lang="es-ES" sz="4000" b="1" dirty="0">
              <a:solidFill>
                <a:srgbClr val="00206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028535" y="2437237"/>
            <a:ext cx="7091357" cy="16771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600" dirty="0" smtClean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Proyecto inspirado en la obra del ruandés </a:t>
            </a:r>
            <a:r>
              <a:rPr lang="es-ES" sz="3600" b="1" dirty="0" err="1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Gaetan</a:t>
            </a:r>
            <a:r>
              <a:rPr lang="es-ES" sz="3600" b="1" dirty="0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 </a:t>
            </a:r>
            <a:r>
              <a:rPr lang="es-ES" sz="3600" b="1" dirty="0" err="1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Kabasha</a:t>
            </a:r>
            <a:r>
              <a:rPr lang="es-ES" sz="3600" dirty="0" smtClean="0">
                <a:solidFill>
                  <a:schemeClr val="bg1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.</a:t>
            </a:r>
            <a:endParaRPr lang="es-ES" sz="3600" dirty="0">
              <a:solidFill>
                <a:schemeClr val="bg1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endParaRPr lang="es-ES" sz="200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upo 16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8" name="Triángulo isósceles 17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9" name="Triángulo isósceles 18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0" name="Triángulo isósceles 19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1" name="Triángulo isósceles 20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2" name="Triángulo isósceles 21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3" name="Triángulo isósceles 22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3" name="12 Imagen" descr="gaetan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866" y="1630392"/>
            <a:ext cx="3641163" cy="396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1588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018581" y="0"/>
            <a:ext cx="6262777" cy="19082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Actualidad </a:t>
            </a:r>
          </a:p>
          <a:p>
            <a:endParaRPr lang="es-ES" b="1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endParaRPr lang="es-ES" sz="3200" dirty="0" smtClean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pPr marL="457200" indent="-457200">
              <a:buFontTx/>
              <a:buChar char="-"/>
            </a:pPr>
            <a:endParaRPr lang="es-ES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22" name="21 Imagen" descr="IMG-20190101-WA00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77" y="4240745"/>
            <a:ext cx="4362091" cy="2617255"/>
          </a:xfrm>
          <a:prstGeom prst="rect">
            <a:avLst/>
          </a:prstGeom>
        </p:spPr>
      </p:pic>
      <p:pic>
        <p:nvPicPr>
          <p:cNvPr id="24" name="23 Imagen" descr="prácticas periodism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1079" y="776377"/>
            <a:ext cx="3919877" cy="3752706"/>
          </a:xfrm>
          <a:prstGeom prst="rect">
            <a:avLst/>
          </a:prstGeom>
        </p:spPr>
      </p:pic>
      <p:pic>
        <p:nvPicPr>
          <p:cNvPr id="25" name="24 Imagen" descr="IMG-20181230-WA001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127" y="3904412"/>
            <a:ext cx="2370467" cy="3160623"/>
          </a:xfrm>
          <a:prstGeom prst="rect">
            <a:avLst/>
          </a:prstGeom>
        </p:spPr>
      </p:pic>
      <p:sp>
        <p:nvSpPr>
          <p:cNvPr id="27" name="26 CuadroTexto"/>
          <p:cNvSpPr txBox="1"/>
          <p:nvPr/>
        </p:nvSpPr>
        <p:spPr>
          <a:xfrm>
            <a:off x="379562" y="4382219"/>
            <a:ext cx="100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JMV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6029864" y="983411"/>
            <a:ext cx="1268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Clarisse</a:t>
            </a:r>
            <a:endParaRPr lang="es-ES" dirty="0"/>
          </a:p>
        </p:txBody>
      </p:sp>
      <p:sp>
        <p:nvSpPr>
          <p:cNvPr id="29" name="28 CuadroTexto"/>
          <p:cNvSpPr txBox="1"/>
          <p:nvPr/>
        </p:nvSpPr>
        <p:spPr>
          <a:xfrm>
            <a:off x="6297282" y="6488668"/>
            <a:ext cx="1190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0000"/>
                </a:solidFill>
              </a:rPr>
              <a:t>Aloys</a:t>
            </a:r>
            <a:endParaRPr lang="es-ES" dirty="0">
              <a:solidFill>
                <a:srgbClr val="FF0000"/>
              </a:solidFill>
            </a:endParaRPr>
          </a:p>
        </p:txBody>
      </p:sp>
      <p:pic>
        <p:nvPicPr>
          <p:cNvPr id="23" name="22 Imagen" descr="IMG-20181229-WA008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3616" y="3482282"/>
            <a:ext cx="2927230" cy="3375718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9402792" y="6504317"/>
            <a:ext cx="940280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chemeClr val="bg1"/>
                </a:solidFill>
              </a:rPr>
              <a:t>Gad</a:t>
            </a:r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32" name="31 Imagen" descr="mesur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0770"/>
            <a:ext cx="3446238" cy="3460343"/>
          </a:xfrm>
          <a:prstGeom prst="rect">
            <a:avLst/>
          </a:prstGeom>
        </p:spPr>
      </p:pic>
      <p:sp>
        <p:nvSpPr>
          <p:cNvPr id="33" name="32 CuadroTexto"/>
          <p:cNvSpPr txBox="1"/>
          <p:nvPr/>
        </p:nvSpPr>
        <p:spPr>
          <a:xfrm>
            <a:off x="2130725" y="2976113"/>
            <a:ext cx="12594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err="1" smtClean="0">
                <a:solidFill>
                  <a:srgbClr val="FF0000"/>
                </a:solidFill>
              </a:rPr>
              <a:t>Didace</a:t>
            </a:r>
            <a:endParaRPr lang="es-ES" b="1" dirty="0">
              <a:solidFill>
                <a:srgbClr val="FF0000"/>
              </a:solidFill>
            </a:endParaRPr>
          </a:p>
        </p:txBody>
      </p:sp>
      <p:pic>
        <p:nvPicPr>
          <p:cNvPr id="34" name="33 Imagen" descr="IMG-20181229-WA0117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7501" y="70432"/>
            <a:ext cx="4337338" cy="3427147"/>
          </a:xfrm>
          <a:prstGeom prst="rect">
            <a:avLst/>
          </a:prstGeom>
        </p:spPr>
      </p:pic>
      <p:sp>
        <p:nvSpPr>
          <p:cNvPr id="35" name="34 CuadroTexto"/>
          <p:cNvSpPr txBox="1"/>
          <p:nvPr/>
        </p:nvSpPr>
        <p:spPr>
          <a:xfrm>
            <a:off x="7772400" y="414068"/>
            <a:ext cx="1138687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Solange</a:t>
            </a:r>
            <a:endParaRPr lang="es-E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949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18828" y="0"/>
            <a:ext cx="10279117" cy="43704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</a:rPr>
              <a:t>Reto</a:t>
            </a:r>
          </a:p>
          <a:p>
            <a:endParaRPr lang="es-ES" b="1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</a:endParaRPr>
          </a:p>
          <a:p>
            <a:endParaRPr lang="es-ES" sz="3200" dirty="0" smtClean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Necesidad perentoria de </a:t>
            </a: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crecimiento</a:t>
            </a:r>
          </a:p>
          <a:p>
            <a:pPr marL="457200" indent="-457200">
              <a:buFontTx/>
              <a:buChar char="-"/>
            </a:pP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Alcanzar un gran número de socios</a:t>
            </a:r>
            <a:endParaRPr lang="es-ES" sz="3200" b="1" dirty="0" smtClean="0">
              <a:solidFill>
                <a:srgbClr val="FFFF00"/>
              </a:solidFill>
              <a:latin typeface="Century" panose="020406040505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Ampliación de actividad a otros países africanos</a:t>
            </a:r>
          </a:p>
          <a:p>
            <a:pPr marL="457200" indent="-457200">
              <a:buFontTx/>
              <a:buChar char="-"/>
            </a:pP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Lograr el apoyo de empresas e instituciones, interesadas en el autodesarrollo de África.</a:t>
            </a:r>
          </a:p>
          <a:p>
            <a:pPr marL="457200" indent="-457200">
              <a:buFontTx/>
              <a:buChar char="-"/>
            </a:pPr>
            <a:endParaRPr lang="es-ES" sz="3200" dirty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3" name="Triángulo isósceles 12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290238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436402" y="328486"/>
            <a:ext cx="2004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 smtClean="0">
                <a:solidFill>
                  <a:srgbClr val="C00000"/>
                </a:solidFill>
              </a:rPr>
              <a:t>CUOTAS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767255" y="1803247"/>
            <a:ext cx="110463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A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C00000"/>
                </a:solidFill>
              </a:rPr>
              <a:t>100 euros mensuales</a:t>
            </a:r>
            <a:r>
              <a:rPr lang="es-ES" sz="2400" dirty="0" smtClean="0">
                <a:solidFill>
                  <a:srgbClr val="FFFF00"/>
                </a:solidFill>
              </a:rPr>
              <a:t>:  </a:t>
            </a:r>
            <a:r>
              <a:rPr lang="es-ES" sz="2400" b="1" dirty="0" smtClean="0">
                <a:solidFill>
                  <a:srgbClr val="C00000"/>
                </a:solidFill>
              </a:rPr>
              <a:t>Un (1)  </a:t>
            </a:r>
            <a:r>
              <a:rPr lang="es-ES" sz="2400" dirty="0" smtClean="0">
                <a:solidFill>
                  <a:srgbClr val="FFFF00"/>
                </a:solidFill>
              </a:rPr>
              <a:t>solo</a:t>
            </a:r>
            <a:r>
              <a:rPr lang="es-ES" sz="2400" b="1" dirty="0" smtClean="0">
                <a:solidFill>
                  <a:srgbClr val="FFFF00"/>
                </a:solidFill>
              </a:rPr>
              <a:t> </a:t>
            </a:r>
            <a:r>
              <a:rPr lang="es-ES" sz="2400" dirty="0" smtClean="0">
                <a:solidFill>
                  <a:srgbClr val="FFFF00"/>
                </a:solidFill>
              </a:rPr>
              <a:t>socio apadrina a  </a:t>
            </a:r>
            <a:r>
              <a:rPr lang="es-ES" sz="2400" b="1" dirty="0" smtClean="0">
                <a:solidFill>
                  <a:srgbClr val="C00000"/>
                </a:solidFill>
              </a:rPr>
              <a:t>un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b="1" dirty="0" smtClean="0">
                <a:solidFill>
                  <a:srgbClr val="C00000"/>
                </a:solidFill>
              </a:rPr>
              <a:t>(1) </a:t>
            </a:r>
            <a:r>
              <a:rPr lang="es-ES" sz="2400" dirty="0" smtClean="0">
                <a:solidFill>
                  <a:srgbClr val="FFFF00"/>
                </a:solidFill>
              </a:rPr>
              <a:t>universitario</a:t>
            </a:r>
          </a:p>
          <a:p>
            <a:endParaRPr lang="es-ES" sz="2400" dirty="0">
              <a:solidFill>
                <a:srgbClr val="FFFF00"/>
              </a:solidFill>
            </a:endParaRPr>
          </a:p>
          <a:p>
            <a:r>
              <a:rPr lang="es-ES" sz="2400" b="1" dirty="0" smtClean="0">
                <a:solidFill>
                  <a:srgbClr val="FFFF00"/>
                </a:solidFill>
              </a:rPr>
              <a:t>B</a:t>
            </a:r>
            <a:r>
              <a:rPr lang="es-ES" sz="2400" b="1" dirty="0" smtClean="0">
                <a:solidFill>
                  <a:srgbClr val="FF0000"/>
                </a:solidFill>
              </a:rPr>
              <a:t>   </a:t>
            </a:r>
            <a:r>
              <a:rPr lang="es-ES" sz="2400" b="1" dirty="0" smtClean="0">
                <a:solidFill>
                  <a:srgbClr val="C00000"/>
                </a:solidFill>
              </a:rPr>
              <a:t>50 euros mensuales</a:t>
            </a:r>
            <a:r>
              <a:rPr lang="es-ES" sz="2400" b="1" dirty="0" smtClean="0">
                <a:solidFill>
                  <a:srgbClr val="FFFF00"/>
                </a:solidFill>
              </a:rPr>
              <a:t>:</a:t>
            </a:r>
            <a:r>
              <a:rPr lang="es-ES" sz="2400" b="1" dirty="0" smtClean="0">
                <a:solidFill>
                  <a:srgbClr val="FF0000"/>
                </a:solidFill>
              </a:rPr>
              <a:t> </a:t>
            </a:r>
            <a:r>
              <a:rPr lang="es-ES" sz="2400" b="1" dirty="0" smtClean="0">
                <a:solidFill>
                  <a:srgbClr val="C00000"/>
                </a:solidFill>
              </a:rPr>
              <a:t>Dos (2) </a:t>
            </a:r>
            <a:r>
              <a:rPr lang="es-ES" sz="2400" dirty="0" smtClean="0">
                <a:solidFill>
                  <a:srgbClr val="FFFF00"/>
                </a:solidFill>
              </a:rPr>
              <a:t>socios apadrinan a </a:t>
            </a:r>
            <a:r>
              <a:rPr lang="es-ES" sz="2400" b="1" dirty="0" smtClean="0">
                <a:solidFill>
                  <a:srgbClr val="C00000"/>
                </a:solidFill>
              </a:rPr>
              <a:t>un (1)</a:t>
            </a:r>
            <a:r>
              <a:rPr lang="es-ES" sz="2400" dirty="0" smtClean="0">
                <a:solidFill>
                  <a:srgbClr val="C00000"/>
                </a:solidFill>
              </a:rPr>
              <a:t> </a:t>
            </a:r>
            <a:r>
              <a:rPr lang="es-ES" sz="2400" dirty="0" smtClean="0">
                <a:solidFill>
                  <a:srgbClr val="FFFF00"/>
                </a:solidFill>
              </a:rPr>
              <a:t>universitario</a:t>
            </a:r>
          </a:p>
          <a:p>
            <a:endParaRPr lang="es-ES" sz="2400" dirty="0">
              <a:solidFill>
                <a:srgbClr val="FFFF00"/>
              </a:solidFill>
            </a:endParaRPr>
          </a:p>
          <a:p>
            <a:r>
              <a:rPr lang="es-ES" sz="2400" b="1" dirty="0" smtClean="0">
                <a:solidFill>
                  <a:srgbClr val="FFFF00"/>
                </a:solidFill>
              </a:rPr>
              <a:t>C</a:t>
            </a:r>
            <a:r>
              <a:rPr lang="es-ES" sz="2400" b="1" dirty="0" smtClean="0">
                <a:solidFill>
                  <a:srgbClr val="FF0000"/>
                </a:solidFill>
              </a:rPr>
              <a:t>  </a:t>
            </a:r>
            <a:r>
              <a:rPr lang="es-ES" sz="2400" b="1" dirty="0" smtClean="0">
                <a:solidFill>
                  <a:srgbClr val="C00000"/>
                </a:solidFill>
              </a:rPr>
              <a:t>20 </a:t>
            </a:r>
            <a:r>
              <a:rPr lang="es-ES" sz="2400" b="1" dirty="0">
                <a:solidFill>
                  <a:srgbClr val="C00000"/>
                </a:solidFill>
              </a:rPr>
              <a:t>euros mensuales</a:t>
            </a:r>
            <a:r>
              <a:rPr lang="es-ES" sz="2400" dirty="0">
                <a:solidFill>
                  <a:srgbClr val="FFFF00"/>
                </a:solidFill>
              </a:rPr>
              <a:t>: </a:t>
            </a:r>
            <a:r>
              <a:rPr lang="es-ES" sz="2400" b="1" dirty="0">
                <a:solidFill>
                  <a:srgbClr val="C00000"/>
                </a:solidFill>
              </a:rPr>
              <a:t>Cinco (5) </a:t>
            </a:r>
            <a:r>
              <a:rPr lang="es-ES" sz="2400" dirty="0">
                <a:solidFill>
                  <a:srgbClr val="FFFF00"/>
                </a:solidFill>
              </a:rPr>
              <a:t>socios apadrinan a </a:t>
            </a:r>
            <a:r>
              <a:rPr lang="es-ES" sz="2400" b="1" dirty="0">
                <a:solidFill>
                  <a:srgbClr val="C00000"/>
                </a:solidFill>
              </a:rPr>
              <a:t>un (1) </a:t>
            </a:r>
            <a:r>
              <a:rPr lang="es-ES" sz="2400" dirty="0">
                <a:solidFill>
                  <a:srgbClr val="FFFF00"/>
                </a:solidFill>
              </a:rPr>
              <a:t>universitario</a:t>
            </a:r>
          </a:p>
          <a:p>
            <a:endParaRPr lang="es-ES" dirty="0">
              <a:solidFill>
                <a:srgbClr val="FFFF00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5" name="Triángulo isósceles 4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6" name="Triángulo isósceles 5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7" name="Triángulo isósceles 6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8" name="Triángulo isósceles 7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9" name="Triángulo isósceles 8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0" name="Triángulo isósceles 9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sp>
        <p:nvSpPr>
          <p:cNvPr id="11" name="CuadroTexto 10"/>
          <p:cNvSpPr txBox="1"/>
          <p:nvPr/>
        </p:nvSpPr>
        <p:spPr>
          <a:xfrm>
            <a:off x="2031677" y="3838171"/>
            <a:ext cx="741741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b="1" dirty="0" smtClean="0"/>
          </a:p>
          <a:p>
            <a:r>
              <a:rPr lang="es-ES" sz="3200" b="1" dirty="0" smtClean="0">
                <a:solidFill>
                  <a:srgbClr val="FFFF66"/>
                </a:solidFill>
              </a:rPr>
              <a:t>NOTA</a:t>
            </a:r>
            <a:r>
              <a:rPr lang="es-ES" b="1" dirty="0" smtClean="0">
                <a:solidFill>
                  <a:srgbClr val="FFFF66"/>
                </a:solidFill>
              </a:rPr>
              <a:t>. </a:t>
            </a:r>
          </a:p>
          <a:p>
            <a:r>
              <a:rPr lang="es-ES" b="1" dirty="0"/>
              <a:t>	</a:t>
            </a:r>
            <a:r>
              <a:rPr lang="es-ES" b="1" dirty="0" smtClean="0"/>
              <a:t>	</a:t>
            </a:r>
            <a:r>
              <a:rPr lang="es-ES" b="1" dirty="0" smtClean="0">
                <a:solidFill>
                  <a:srgbClr val="FFFF66"/>
                </a:solidFill>
              </a:rPr>
              <a:t>Ayudas: Cualquier cantidad con un mínimo de </a:t>
            </a:r>
            <a:r>
              <a:rPr lang="es-ES" b="1" dirty="0" smtClean="0">
                <a:solidFill>
                  <a:srgbClr val="C00000"/>
                </a:solidFill>
              </a:rPr>
              <a:t>10 euros</a:t>
            </a:r>
            <a:r>
              <a:rPr lang="es-ES" b="1" dirty="0" smtClean="0"/>
              <a:t>.</a:t>
            </a:r>
            <a:endParaRPr lang="es-ES" b="1" dirty="0"/>
          </a:p>
        </p:txBody>
      </p:sp>
      <p:sp>
        <p:nvSpPr>
          <p:cNvPr id="13" name="Explosión 2 12"/>
          <p:cNvSpPr/>
          <p:nvPr/>
        </p:nvSpPr>
        <p:spPr>
          <a:xfrm>
            <a:off x="7346731" y="189746"/>
            <a:ext cx="4396773" cy="162854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800" b="1" dirty="0" smtClean="0">
                <a:solidFill>
                  <a:srgbClr val="FFFF00"/>
                </a:solidFill>
              </a:rPr>
              <a:t>opciones</a:t>
            </a:r>
            <a:endParaRPr lang="es-ES" sz="2800" b="1" dirty="0">
              <a:solidFill>
                <a:srgbClr val="FFFF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1680033" y="5351205"/>
            <a:ext cx="6106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i="1" dirty="0" smtClean="0">
                <a:latin typeface="MV Boli" panose="02000500030200090000" pitchFamily="2" charset="0"/>
                <a:cs typeface="MV Boli" panose="02000500030200090000" pitchFamily="2" charset="0"/>
              </a:rPr>
              <a:t>¡ </a:t>
            </a:r>
            <a:r>
              <a:rPr lang="es-ES" sz="3600" i="1" dirty="0" smtClean="0">
                <a:latin typeface="Lucida Console" pitchFamily="49" charset="0"/>
                <a:cs typeface="MV Boli" panose="02000500030200090000" pitchFamily="2" charset="0"/>
              </a:rPr>
              <a:t>Por un euro diario, </a:t>
            </a:r>
          </a:p>
          <a:p>
            <a:r>
              <a:rPr lang="es-ES" sz="3600" i="1" dirty="0" smtClean="0">
                <a:latin typeface="Lucida Console" pitchFamily="49" charset="0"/>
                <a:cs typeface="MV Boli" panose="02000500030200090000" pitchFamily="2" charset="0"/>
              </a:rPr>
              <a:t>un universitario !</a:t>
            </a:r>
            <a:endParaRPr lang="es-ES" sz="3600" dirty="0">
              <a:latin typeface="Lucida Console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904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xplosión 2 13"/>
          <p:cNvSpPr/>
          <p:nvPr/>
        </p:nvSpPr>
        <p:spPr>
          <a:xfrm>
            <a:off x="8854065" y="-144893"/>
            <a:ext cx="3087567" cy="258521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1404613" y="4196092"/>
            <a:ext cx="8478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FFFF66"/>
                </a:solidFill>
              </a:rPr>
              <a:t>Hazte socio por </a:t>
            </a:r>
            <a:r>
              <a:rPr lang="es-ES" sz="4000" b="1" dirty="0" smtClean="0">
                <a:solidFill>
                  <a:srgbClr val="C00000"/>
                </a:solidFill>
              </a:rPr>
              <a:t>0,66</a:t>
            </a:r>
            <a:r>
              <a:rPr lang="es-ES" sz="4000" b="1" dirty="0" smtClean="0"/>
              <a:t> </a:t>
            </a:r>
            <a:r>
              <a:rPr lang="es-ES" sz="4000" b="1" dirty="0" smtClean="0">
                <a:solidFill>
                  <a:srgbClr val="FFFF66"/>
                </a:solidFill>
              </a:rPr>
              <a:t>euros diarios</a:t>
            </a:r>
            <a:endParaRPr lang="es-ES" sz="4000" b="1" dirty="0">
              <a:solidFill>
                <a:srgbClr val="FFFF66"/>
              </a:solidFill>
            </a:endParaRPr>
          </a:p>
        </p:txBody>
      </p:sp>
      <p:pic>
        <p:nvPicPr>
          <p:cNvPr id="11" name="Picture 2" descr="https://pixabay.com/static/uploads/photo/2013/07/12/12/14/euro-145386_6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0040" y="5068269"/>
            <a:ext cx="1710055" cy="159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11"/>
          <p:cNvSpPr txBox="1"/>
          <p:nvPr/>
        </p:nvSpPr>
        <p:spPr>
          <a:xfrm>
            <a:off x="1270387" y="3053895"/>
            <a:ext cx="86228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/>
              <a:t> </a:t>
            </a:r>
            <a:r>
              <a:rPr lang="es-ES" sz="4000" b="1" dirty="0" smtClean="0">
                <a:solidFill>
                  <a:srgbClr val="FFFF00"/>
                </a:solidFill>
              </a:rPr>
              <a:t>Hazte socio por </a:t>
            </a:r>
            <a:r>
              <a:rPr lang="es-ES" sz="4000" b="1" dirty="0">
                <a:solidFill>
                  <a:srgbClr val="C00000"/>
                </a:solidFill>
              </a:rPr>
              <a:t>1</a:t>
            </a:r>
            <a:r>
              <a:rPr lang="es-ES" sz="4000" b="1" dirty="0" smtClean="0">
                <a:solidFill>
                  <a:srgbClr val="C00000"/>
                </a:solidFill>
              </a:rPr>
              <a:t>,66</a:t>
            </a:r>
            <a:r>
              <a:rPr lang="es-ES" sz="4000" b="1" dirty="0" smtClean="0"/>
              <a:t> </a:t>
            </a:r>
            <a:r>
              <a:rPr lang="es-ES" sz="4000" b="1" dirty="0" smtClean="0">
                <a:solidFill>
                  <a:srgbClr val="FFFF00"/>
                </a:solidFill>
              </a:rPr>
              <a:t>euros diarios</a:t>
            </a:r>
            <a:endParaRPr lang="es-ES" sz="4000" b="1" dirty="0">
              <a:solidFill>
                <a:srgbClr val="FFFF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414657" y="2008285"/>
            <a:ext cx="8478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</a:rPr>
              <a:t>Hazte socio por</a:t>
            </a:r>
            <a:r>
              <a:rPr lang="es-ES" sz="4000" b="1" dirty="0" smtClean="0"/>
              <a:t> </a:t>
            </a:r>
            <a:r>
              <a:rPr lang="es-ES" sz="4000" b="1" dirty="0" smtClean="0">
                <a:solidFill>
                  <a:srgbClr val="C00000"/>
                </a:solidFill>
              </a:rPr>
              <a:t>3,33</a:t>
            </a:r>
            <a:r>
              <a:rPr lang="es-ES" sz="4000" b="1" dirty="0" smtClean="0"/>
              <a:t> </a:t>
            </a:r>
            <a:r>
              <a:rPr lang="es-ES" sz="4000" b="1" dirty="0" smtClean="0">
                <a:solidFill>
                  <a:srgbClr val="FFC000"/>
                </a:solidFill>
              </a:rPr>
              <a:t>euros diarios</a:t>
            </a:r>
            <a:endParaRPr lang="es-ES" sz="4000" b="1" dirty="0">
              <a:solidFill>
                <a:srgbClr val="FFC0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373772" y="768472"/>
            <a:ext cx="1832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i="1" dirty="0" smtClean="0"/>
              <a:t>¡</a:t>
            </a:r>
            <a:r>
              <a:rPr lang="es-ES" sz="3200" b="1" i="1" dirty="0" smtClean="0"/>
              <a:t>E l i g e</a:t>
            </a:r>
            <a:r>
              <a:rPr lang="es-ES" sz="3200" i="1" dirty="0" smtClean="0"/>
              <a:t>!</a:t>
            </a:r>
            <a:endParaRPr lang="es-ES" sz="3200" i="1" dirty="0"/>
          </a:p>
        </p:txBody>
      </p:sp>
      <p:grpSp>
        <p:nvGrpSpPr>
          <p:cNvPr id="15" name="Grupo 14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6" name="Triángulo isósceles 15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8" name="Triángulo isósceles 17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9" name="Triángulo isósceles 18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0" name="Triángulo isósceles 19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21" name="Triángulo isósceles 20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24674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574600" y="1446127"/>
            <a:ext cx="8823249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</a:rPr>
              <a:t>Datos de contacto:</a:t>
            </a:r>
          </a:p>
          <a:p>
            <a:endParaRPr lang="es-ES" sz="3200" b="1" dirty="0" smtClean="0">
              <a:solidFill>
                <a:srgbClr val="FFFF00"/>
              </a:solidFill>
            </a:endParaRPr>
          </a:p>
          <a:p>
            <a:r>
              <a:rPr lang="es-ES" sz="3200" dirty="0" smtClean="0">
                <a:solidFill>
                  <a:srgbClr val="FFFF00"/>
                </a:solidFill>
              </a:rPr>
              <a:t>Teléfono   </a:t>
            </a:r>
            <a:r>
              <a:rPr lang="es-ES" sz="3200" b="1" dirty="0" smtClean="0">
                <a:solidFill>
                  <a:srgbClr val="FFFF00"/>
                </a:solidFill>
              </a:rPr>
              <a:t>034 603 18 45 16</a:t>
            </a:r>
          </a:p>
          <a:p>
            <a:endParaRPr lang="es-ES" sz="3200" dirty="0" smtClean="0">
              <a:solidFill>
                <a:srgbClr val="FFFF00"/>
              </a:solidFill>
            </a:endParaRPr>
          </a:p>
          <a:p>
            <a:r>
              <a:rPr lang="es-ES" sz="3200" dirty="0" smtClean="0">
                <a:solidFill>
                  <a:srgbClr val="FFFF00"/>
                </a:solidFill>
              </a:rPr>
              <a:t>Correo electrónico: </a:t>
            </a:r>
            <a:r>
              <a:rPr lang="es-ES" sz="3200" b="1" dirty="0" smtClean="0">
                <a:solidFill>
                  <a:srgbClr val="FFFF00"/>
                </a:solidFill>
                <a:hlinkClick r:id="rId2"/>
              </a:rPr>
              <a:t>audesarrollo@yahoo.es</a:t>
            </a:r>
            <a:endParaRPr lang="es-ES" sz="3200" b="1" dirty="0" smtClean="0">
              <a:solidFill>
                <a:srgbClr val="FFFF00"/>
              </a:solidFill>
            </a:endParaRPr>
          </a:p>
          <a:p>
            <a:endParaRPr lang="es-ES" sz="3200" dirty="0" smtClean="0">
              <a:solidFill>
                <a:srgbClr val="FFFF00"/>
              </a:solidFill>
            </a:endParaRPr>
          </a:p>
          <a:p>
            <a:r>
              <a:rPr lang="es-ES" sz="3200" dirty="0" smtClean="0">
                <a:solidFill>
                  <a:srgbClr val="FFFF00"/>
                </a:solidFill>
              </a:rPr>
              <a:t>Página web   </a:t>
            </a:r>
            <a:r>
              <a:rPr lang="es-ES" sz="3200" b="1" dirty="0" smtClean="0">
                <a:solidFill>
                  <a:srgbClr val="FFFF00"/>
                </a:solidFill>
                <a:hlinkClick r:id="rId3"/>
              </a:rPr>
              <a:t>www.audesarrollo.es</a:t>
            </a:r>
            <a:endParaRPr lang="es-ES" sz="3200" b="1" dirty="0" smtClean="0">
              <a:solidFill>
                <a:srgbClr val="FFFF00"/>
              </a:solidFill>
            </a:endParaRPr>
          </a:p>
          <a:p>
            <a:endParaRPr lang="es-ES" b="1" dirty="0">
              <a:solidFill>
                <a:srgbClr val="002060"/>
              </a:solidFill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5" name="Triángulo isósceles 4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6" name="Triángulo isósceles 5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7" name="Triángulo isósceles 6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8" name="Triángulo isósceles 7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9" name="Triángulo isósceles 8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0" name="Triángulo isósceles 9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sp>
        <p:nvSpPr>
          <p:cNvPr id="19" name="18 CuadroTexto"/>
          <p:cNvSpPr txBox="1"/>
          <p:nvPr/>
        </p:nvSpPr>
        <p:spPr>
          <a:xfrm>
            <a:off x="8367622" y="681486"/>
            <a:ext cx="363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 smtClean="0"/>
              <a:t>A.U.D.E</a:t>
            </a:r>
          </a:p>
          <a:p>
            <a:endParaRPr lang="es-ES" sz="4800" b="1" dirty="0" smtClean="0"/>
          </a:p>
          <a:p>
            <a:r>
              <a:rPr lang="es-ES" sz="2800" dirty="0" smtClean="0">
                <a:latin typeface="Action Man Extended" pitchFamily="2" charset="0"/>
              </a:rPr>
              <a:t>¡Atrévete!</a:t>
            </a:r>
            <a:endParaRPr lang="es-ES" sz="2800" dirty="0">
              <a:latin typeface="Action Man Extended" pitchFamily="2" charset="0"/>
            </a:endParaRPr>
          </a:p>
        </p:txBody>
      </p:sp>
      <p:pic>
        <p:nvPicPr>
          <p:cNvPr id="18" name="17 Imagen" descr="soleil couchan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849"/>
            <a:ext cx="8171211" cy="53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30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1024057" y="352222"/>
            <a:ext cx="9373791" cy="53688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OBJETO Y FINALIDAD</a:t>
            </a:r>
            <a:endParaRPr lang="es-ES" sz="2800" b="1" dirty="0" smtClean="0">
              <a:solidFill>
                <a:schemeClr val="bg1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2800" b="1" u="sng" dirty="0" smtClean="0">
                <a:solidFill>
                  <a:srgbClr val="FF0000"/>
                </a:solidFill>
              </a:rPr>
              <a:t>Financiar </a:t>
            </a:r>
            <a:r>
              <a:rPr lang="es-ES" sz="2800" b="1" u="sng" dirty="0">
                <a:solidFill>
                  <a:srgbClr val="FF0000"/>
                </a:solidFill>
              </a:rPr>
              <a:t>la realización de estudios universitarios por </a:t>
            </a:r>
            <a:r>
              <a:rPr lang="es-ES" sz="2800" b="1" u="sng" dirty="0" smtClean="0">
                <a:solidFill>
                  <a:srgbClr val="FF0000"/>
                </a:solidFill>
              </a:rPr>
              <a:t>nativos de </a:t>
            </a:r>
            <a:r>
              <a:rPr lang="es-ES" sz="2800" b="1" u="sng" dirty="0">
                <a:solidFill>
                  <a:srgbClr val="FF0000"/>
                </a:solidFill>
              </a:rPr>
              <a:t>áreas del continente africano necesitadas de </a:t>
            </a:r>
            <a:r>
              <a:rPr lang="es-ES" sz="2800" b="1" u="sng">
                <a:solidFill>
                  <a:srgbClr val="FF0000"/>
                </a:solidFill>
              </a:rPr>
              <a:t>ayuda </a:t>
            </a:r>
            <a:r>
              <a:rPr lang="es-ES" sz="2800" smtClean="0">
                <a:solidFill>
                  <a:srgbClr val="FFFF00"/>
                </a:solidFill>
              </a:rPr>
              <a:t>que </a:t>
            </a:r>
            <a:r>
              <a:rPr lang="es-ES" sz="2800" dirty="0">
                <a:solidFill>
                  <a:srgbClr val="FFFF00"/>
                </a:solidFill>
              </a:rPr>
              <a:t>reuniendo las capacidades para este tipo de estudios, </a:t>
            </a:r>
            <a:r>
              <a:rPr lang="es-ES" sz="2800" b="1" u="sng" dirty="0">
                <a:solidFill>
                  <a:srgbClr val="FF0000"/>
                </a:solidFill>
              </a:rPr>
              <a:t>carezcan de los medios materiales necesarios para realizarlos </a:t>
            </a:r>
            <a:r>
              <a:rPr lang="es-ES" sz="2800" dirty="0">
                <a:solidFill>
                  <a:srgbClr val="FFFF00"/>
                </a:solidFill>
              </a:rPr>
              <a:t>y, en recíproca </a:t>
            </a:r>
            <a:r>
              <a:rPr lang="es-ES" sz="2800" dirty="0" smtClean="0">
                <a:solidFill>
                  <a:srgbClr val="FFFF00"/>
                </a:solidFill>
              </a:rPr>
              <a:t>contraprestación, </a:t>
            </a:r>
            <a:r>
              <a:rPr lang="es-ES" sz="2800" b="1" u="sng" dirty="0">
                <a:solidFill>
                  <a:srgbClr val="FF0000"/>
                </a:solidFill>
              </a:rPr>
              <a:t>se comprometan a ser socios desde que finalicen sus estudios </a:t>
            </a:r>
            <a:r>
              <a:rPr lang="es-ES" sz="2800" dirty="0">
                <a:solidFill>
                  <a:srgbClr val="FFFF00"/>
                </a:solidFill>
              </a:rPr>
              <a:t>hasta que el importe de las cuotas abonadas cubran la cantidad de la ayuda recibida.</a:t>
            </a: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endParaRPr lang="es-ES" sz="2000" b="1" dirty="0" smtClean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293517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01924" y="120344"/>
            <a:ext cx="11542143" cy="32558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ÁMBITO DE ACTUACIÓN</a:t>
            </a:r>
            <a:endParaRPr lang="es-ES" sz="2000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36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</a:t>
            </a:r>
            <a:r>
              <a:rPr lang="es-ES" sz="36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Proyecto ha iniciado </a:t>
            </a:r>
            <a:r>
              <a:rPr lang="es-ES" sz="36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 actividad en la </a:t>
            </a:r>
            <a:r>
              <a:rPr lang="es-ES" sz="36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República de Ruanda</a:t>
            </a:r>
            <a:r>
              <a:rPr lang="es-ES" sz="3600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sz="3600" dirty="0" smtClean="0">
              <a:solidFill>
                <a:srgbClr val="FF00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es-ES" sz="36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 </a:t>
            </a:r>
            <a:r>
              <a:rPr lang="es-ES" sz="36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 funcionamiento es </a:t>
            </a:r>
            <a:r>
              <a:rPr lang="es-ES" sz="36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satisfactorio se irá extendiendo a </a:t>
            </a:r>
            <a:r>
              <a:rPr lang="es-ES" sz="36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otros países de </a:t>
            </a:r>
            <a:r>
              <a:rPr lang="es-ES" sz="36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África.</a:t>
            </a:r>
            <a:endParaRPr lang="es-ES" sz="36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1" name="Triángulo isósceles 10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2" name="Triángulo isósceles 11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8" name="17 Imagen" descr="colina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64" y="3497653"/>
            <a:ext cx="8850702" cy="336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6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81634" y="470326"/>
            <a:ext cx="9838259" cy="37231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ASOCIACION</a:t>
            </a:r>
            <a:endParaRPr lang="es-ES" sz="3200" u="sng" dirty="0" smtClean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u="sng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Persona </a:t>
            </a:r>
            <a:r>
              <a:rPr lang="es-ES" sz="3200" b="1" u="sng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jurídica </a:t>
            </a:r>
            <a:r>
              <a:rPr lang="es-ES" sz="32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 través de la que se cumple la finalidad del </a:t>
            </a:r>
            <a:r>
              <a:rPr lang="es-ES" sz="32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proyecto, constituida en base a la legislación española.</a:t>
            </a:r>
            <a:r>
              <a:rPr lang="es-ES" sz="3200" dirty="0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r>
              <a:rPr lang="es-ES" sz="3200" dirty="0" smtClean="0">
                <a:solidFill>
                  <a:srgbClr val="FFFF00"/>
                </a:solidFill>
                <a:cs typeface="Times New Roman" panose="02020603050405020304" pitchFamily="18" charset="0"/>
              </a:rPr>
              <a:t>Es una asociación laica, inspirada en la obra </a:t>
            </a:r>
            <a:r>
              <a:rPr lang="es-ES" sz="3200" smtClean="0">
                <a:solidFill>
                  <a:srgbClr val="FFFF00"/>
                </a:solidFill>
                <a:cs typeface="Times New Roman" panose="02020603050405020304" pitchFamily="18" charset="0"/>
              </a:rPr>
              <a:t>del ruandés Mr. </a:t>
            </a:r>
            <a:r>
              <a:rPr lang="es-ES" sz="3200" b="1" smtClean="0">
                <a:solidFill>
                  <a:srgbClr val="FFFF00"/>
                </a:solidFill>
                <a:cs typeface="Times New Roman" panose="02020603050405020304" pitchFamily="18" charset="0"/>
              </a:rPr>
              <a:t>Gaétan Kabasha</a:t>
            </a:r>
            <a:r>
              <a:rPr lang="es-ES" sz="3200" smtClean="0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  <a:endParaRPr lang="es-ES" sz="32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s-ES" sz="14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animartealbacete.com/wp-content/uploads/2013/01/asociac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7554" y="3761117"/>
            <a:ext cx="5019800" cy="278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277035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281634" y="470326"/>
            <a:ext cx="9838259" cy="52053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es-ES" sz="3600" b="1" u="sng" dirty="0" smtClean="0">
              <a:solidFill>
                <a:srgbClr val="FF00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TRANSPARENCIA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es-ES" sz="3600" b="1" u="sng" dirty="0" smtClean="0">
              <a:solidFill>
                <a:srgbClr val="FF0000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es-ES" sz="3200" dirty="0"/>
              <a:t>Organización plenamente transparente en su actividad y finanzas, que pone a disposición de sus socios la información </a:t>
            </a:r>
            <a:r>
              <a:rPr lang="es-ES" sz="3200"/>
              <a:t>para </a:t>
            </a:r>
            <a:r>
              <a:rPr lang="es-ES" sz="3200" smtClean="0"/>
              <a:t>que sigan el efecto de </a:t>
            </a:r>
            <a:r>
              <a:rPr lang="es-ES" sz="3200" dirty="0"/>
              <a:t>su colaboración y funcionamiento.</a:t>
            </a:r>
          </a:p>
          <a:p>
            <a:pPr algn="ctr">
              <a:lnSpc>
                <a:spcPct val="106000"/>
              </a:lnSpc>
              <a:spcAft>
                <a:spcPts val="800"/>
              </a:spcAft>
            </a:pPr>
            <a:endParaRPr lang="es-ES" sz="3200" dirty="0" smtClean="0">
              <a:solidFill>
                <a:srgbClr val="FFFF00"/>
              </a:solidFill>
              <a:cs typeface="Times New Roman" panose="02020603050405020304" pitchFamily="18" charset="0"/>
            </a:endParaRP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es-ES" sz="14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342468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7803" y="387767"/>
            <a:ext cx="11335109" cy="3392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SOCIOS PROTECTORES</a:t>
            </a:r>
            <a:endParaRPr lang="es-ES" b="1" u="sng" dirty="0">
              <a:solidFill>
                <a:srgbClr val="FF00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" sz="3200" b="1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 los socios de la Asociación que contribuyen al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sostenimiento de la misma y </a:t>
            </a: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 cumplimiento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sus objetivos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mediante el abono de sus </a:t>
            </a:r>
            <a:r>
              <a:rPr lang="es-ES" sz="3200" b="1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cuotas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un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compromiso 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mínimo de permanencia 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3200" b="1" u="sng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cuatro años</a:t>
            </a:r>
            <a:r>
              <a:rPr lang="es-ES" sz="3200" dirty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tiempo que duran los cursos de una carrera universitaria.</a:t>
            </a:r>
            <a:endParaRPr lang="es-ES" sz="32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12" name="Triángulo isósceles 11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3" name="Triángulo isósceles 12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4" name="Triángulo isósceles 13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5" name="Triángulo isósceles 14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6" name="Triángulo isósceles 15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7" name="Triángulo isósceles 16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  <p:pic>
        <p:nvPicPr>
          <p:cNvPr id="19" name="18 Imagen" descr="20180616_1242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02" y="3692107"/>
            <a:ext cx="5402737" cy="316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4062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18095" y="1355716"/>
            <a:ext cx="2758832" cy="6409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PADRINO</a:t>
            </a:r>
            <a:endParaRPr lang="es-E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62456" y="2153731"/>
            <a:ext cx="10689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Persona física que tiene asignado la financiación de los estudios de </a:t>
            </a:r>
            <a:r>
              <a:rPr lang="es-ES" sz="3600" b="1" u="sng" dirty="0" smtClean="0">
                <a:solidFill>
                  <a:srgbClr val="FF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un estudiante-beneficiario</a:t>
            </a:r>
            <a:r>
              <a:rPr lang="es-ES" sz="3600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.</a:t>
            </a:r>
            <a:endParaRPr lang="es-ES" sz="3600" dirty="0"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1425" y="3932050"/>
            <a:ext cx="2833352" cy="268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5" name="Grupo 4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6" name="Triángulo isósceles 5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7" name="Triángulo isósceles 6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8" name="Triángulo isósceles 7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9" name="Triángulo isósceles 8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0" name="Triángulo isósceles 9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11" name="Triángulo isósceles 10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163568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2309" y="332824"/>
            <a:ext cx="11326483" cy="35599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indent="449580" algn="ctr">
              <a:lnSpc>
                <a:spcPct val="106000"/>
              </a:lnSpc>
              <a:spcAft>
                <a:spcPts val="800"/>
              </a:spcAft>
            </a:pPr>
            <a:r>
              <a:rPr lang="es-ES" sz="3600" u="sng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GRUPO DE APADRINAMIENTO 	UNIVERSITARIO </a:t>
            </a:r>
            <a:r>
              <a:rPr lang="es-ES" sz="3600" dirty="0" smtClean="0">
                <a:solidFill>
                  <a:srgbClr val="00206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(G.A.U.)</a:t>
            </a:r>
            <a:endParaRPr lang="es-ES" sz="3200" dirty="0">
              <a:solidFill>
                <a:srgbClr val="FFFF00"/>
              </a:solidFill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" sz="3200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Conjunto </a:t>
            </a:r>
            <a:r>
              <a:rPr lang="es-ES" sz="3200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ES" sz="3200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socios protectores </a:t>
            </a:r>
            <a:r>
              <a:rPr lang="es-ES" sz="3200" dirty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 nominativamente tienen asignado un </a:t>
            </a:r>
            <a:r>
              <a:rPr lang="es-ES" sz="3200" dirty="0" smtClean="0">
                <a:solidFill>
                  <a:srgbClr val="FF00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estudiante beneficiario</a:t>
            </a:r>
            <a:r>
              <a:rPr lang="es-ES" sz="3200" dirty="0" smtClean="0">
                <a:solidFill>
                  <a:srgbClr val="FFFF00"/>
                </a:solidFill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>
              <a:lnSpc>
                <a:spcPct val="106000"/>
              </a:lnSpc>
              <a:spcAft>
                <a:spcPts val="800"/>
              </a:spcAft>
            </a:pPr>
            <a:r>
              <a:rPr lang="es-ES" sz="3200" dirty="0" smtClean="0">
                <a:solidFill>
                  <a:srgbClr val="FFFF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Los grupos pueden ser de </a:t>
            </a:r>
            <a:r>
              <a:rPr lang="es-ES" sz="3200" b="1" u="sng" dirty="0" smtClean="0">
                <a:solidFill>
                  <a:srgbClr val="FF00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dos</a:t>
            </a:r>
            <a:r>
              <a:rPr lang="es-ES" sz="3200" dirty="0" smtClean="0">
                <a:solidFill>
                  <a:srgbClr val="FFFF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de </a:t>
            </a:r>
            <a:r>
              <a:rPr lang="es-ES" sz="3200" b="1" u="sng" dirty="0" smtClean="0">
                <a:solidFill>
                  <a:srgbClr val="FF00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cinco</a:t>
            </a:r>
            <a:r>
              <a:rPr lang="es-ES" sz="3200" dirty="0" smtClean="0">
                <a:solidFill>
                  <a:srgbClr val="FFFF00"/>
                </a:solidFill>
                <a:effectLst/>
                <a:latin typeface="Century" panose="020406040505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socios dependiendo de la cuota abonada por los protectores.</a:t>
            </a:r>
            <a:endParaRPr lang="es-ES" sz="3200" dirty="0">
              <a:solidFill>
                <a:srgbClr val="FFFF00"/>
              </a:solidFill>
              <a:effectLst/>
              <a:latin typeface="Century" panose="020406040505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3816603" y="4203147"/>
            <a:ext cx="656823" cy="6697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4715977" y="4203147"/>
            <a:ext cx="656823" cy="6697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/>
          <p:cNvSpPr/>
          <p:nvPr/>
        </p:nvSpPr>
        <p:spPr>
          <a:xfrm>
            <a:off x="5602472" y="4203147"/>
            <a:ext cx="656823" cy="6697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6508284" y="4203147"/>
            <a:ext cx="656823" cy="66970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4979993" y="5372978"/>
            <a:ext cx="1038898" cy="118700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de flecha 15"/>
          <p:cNvCxnSpPr>
            <a:stCxn id="10" idx="2"/>
            <a:endCxn id="14" idx="0"/>
          </p:cNvCxnSpPr>
          <p:nvPr/>
        </p:nvCxnSpPr>
        <p:spPr>
          <a:xfrm>
            <a:off x="4145015" y="4872849"/>
            <a:ext cx="1354427" cy="500129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>
            <a:stCxn id="11" idx="2"/>
            <a:endCxn id="14" idx="0"/>
          </p:cNvCxnSpPr>
          <p:nvPr/>
        </p:nvCxnSpPr>
        <p:spPr>
          <a:xfrm>
            <a:off x="5044389" y="4872849"/>
            <a:ext cx="455053" cy="500129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12" idx="2"/>
            <a:endCxn id="14" idx="0"/>
          </p:cNvCxnSpPr>
          <p:nvPr/>
        </p:nvCxnSpPr>
        <p:spPr>
          <a:xfrm flipH="1">
            <a:off x="5499442" y="4872849"/>
            <a:ext cx="431442" cy="500129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3" idx="2"/>
            <a:endCxn id="14" idx="0"/>
          </p:cNvCxnSpPr>
          <p:nvPr/>
        </p:nvCxnSpPr>
        <p:spPr>
          <a:xfrm flipH="1">
            <a:off x="5499442" y="4872849"/>
            <a:ext cx="1337254" cy="500129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http://static.vectorcharacters.net/uploads/2012/12/Free_Vector_Businessman_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3995" y="4302305"/>
            <a:ext cx="592993" cy="50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useodelestudiante.com/Indumentaria_y_distintivos/EstudianteNorteamericano1890(I)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1915" y="5448384"/>
            <a:ext cx="555594" cy="103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i.k1982.com/works_img/201210/201210291743371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4963" y="4303229"/>
            <a:ext cx="616255" cy="45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png.clipart.me/previews/7f7/businessman-vector-character-with-notepad-2089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262" y="4245240"/>
            <a:ext cx="627033" cy="58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www.clipartguide.com/_named_clipart_images/0511-1003-1018-4249_3D_Businessman_Giving_a_Presentation_clipart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363" y="4310352"/>
            <a:ext cx="611744" cy="4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ángulo 14"/>
          <p:cNvSpPr/>
          <p:nvPr/>
        </p:nvSpPr>
        <p:spPr>
          <a:xfrm>
            <a:off x="5679215" y="6317769"/>
            <a:ext cx="206062" cy="2045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5" name="Picture 10" descr="http://www.clipartguide.com/_named_clipart_images/0511-1003-1018-4249_3D_Businessman_Giving_a_Presentation_clipart_imag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6141" y="4284227"/>
            <a:ext cx="611744" cy="459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26 Conector recto de flecha"/>
          <p:cNvCxnSpPr>
            <a:stCxn id="25" idx="2"/>
            <a:endCxn id="14" idx="0"/>
          </p:cNvCxnSpPr>
          <p:nvPr/>
        </p:nvCxnSpPr>
        <p:spPr>
          <a:xfrm rot="5400000">
            <a:off x="6361194" y="3882158"/>
            <a:ext cx="629069" cy="2352571"/>
          </a:xfrm>
          <a:prstGeom prst="straightConnector1">
            <a:avLst/>
          </a:prstGeom>
          <a:ln>
            <a:solidFill>
              <a:schemeClr val="bg1">
                <a:alpha val="6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upo 27"/>
          <p:cNvGrpSpPr/>
          <p:nvPr/>
        </p:nvGrpSpPr>
        <p:grpSpPr>
          <a:xfrm>
            <a:off x="9997404" y="5865850"/>
            <a:ext cx="1683734" cy="620809"/>
            <a:chOff x="0" y="0"/>
            <a:chExt cx="3182110" cy="1262129"/>
          </a:xfrm>
        </p:grpSpPr>
        <p:sp>
          <p:nvSpPr>
            <p:cNvPr id="29" name="Triángulo isósceles 28"/>
            <p:cNvSpPr/>
            <p:nvPr/>
          </p:nvSpPr>
          <p:spPr>
            <a:xfrm>
              <a:off x="0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30" name="Triángulo isósceles 29"/>
            <p:cNvSpPr/>
            <p:nvPr/>
          </p:nvSpPr>
          <p:spPr>
            <a:xfrm rot="10800000">
              <a:off x="303898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31" name="Triángulo isósceles 30"/>
            <p:cNvSpPr/>
            <p:nvPr/>
          </p:nvSpPr>
          <p:spPr>
            <a:xfrm>
              <a:off x="1060703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32" name="Triángulo isósceles 31"/>
            <p:cNvSpPr/>
            <p:nvPr/>
          </p:nvSpPr>
          <p:spPr>
            <a:xfrm rot="10800000">
              <a:off x="1364601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33" name="Triángulo isósceles 32"/>
            <p:cNvSpPr/>
            <p:nvPr/>
          </p:nvSpPr>
          <p:spPr>
            <a:xfrm>
              <a:off x="2121406" y="347729"/>
              <a:ext cx="1060704" cy="914400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  <p:sp>
          <p:nvSpPr>
            <p:cNvPr id="34" name="Triángulo isósceles 33"/>
            <p:cNvSpPr/>
            <p:nvPr/>
          </p:nvSpPr>
          <p:spPr>
            <a:xfrm rot="10800000">
              <a:off x="2425304" y="0"/>
              <a:ext cx="452908" cy="347729"/>
            </a:xfrm>
            <a:prstGeom prst="triangle">
              <a:avLst/>
            </a:prstGeom>
            <a:solidFill>
              <a:schemeClr val="tx1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xmlns="" val="412879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ctor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11830</TotalTime>
  <Words>845</Words>
  <Application>Microsoft Office PowerPoint</Application>
  <PresentationFormat>Personalizado</PresentationFormat>
  <Paragraphs>100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Sector</vt:lpstr>
      <vt:lpstr>                      PROYECTO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Asociación universidad para el desarrollo                                              a.u.d.e.</dc:title>
  <dc:creator>Jose Maria Molina Mateos</dc:creator>
  <cp:lastModifiedBy>Gaetan</cp:lastModifiedBy>
  <cp:revision>196</cp:revision>
  <dcterms:created xsi:type="dcterms:W3CDTF">2015-06-18T18:20:02Z</dcterms:created>
  <dcterms:modified xsi:type="dcterms:W3CDTF">2019-02-20T15:44:55Z</dcterms:modified>
</cp:coreProperties>
</file>